
<file path=[Content_Types].xml><?xml version="1.0" encoding="utf-8"?>
<Types xmlns="http://schemas.openxmlformats.org/package/2006/content-types"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7.bin" ContentType="application/vnd.openxmlformats-officedocument.oleObject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embeddings/Microsoft_Equation3.bin" ContentType="application/vnd.openxmlformats-officedocument.oleObject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Default Extension="xml" ContentType="application/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embeddings/Microsoft_Equation8.bin" ContentType="application/vnd.openxmlformats-officedocument.oleObject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embeddings/Microsoft_Equation4.bin" ContentType="application/vnd.openxmlformats-officedocument.oleObject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embeddings/Microsoft_Equation5.bin" ContentType="application/vnd.openxmlformats-officedocument.oleObject"/>
  <Override PartName="/ppt/slideLayouts/slideLayout3.xml" ContentType="application/vnd.openxmlformats-officedocument.presentationml.slideLayout+xml"/>
  <Override PartName="/ppt/embeddings/Microsoft_Equation1.bin" ContentType="application/vnd.openxmlformats-officedocument.oleObject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embeddings/Microsoft_Equation6.bin" ContentType="application/vnd.openxmlformats-officedocument.oleObject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71" r:id="rId3"/>
    <p:sldId id="273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0" r:id="rId13"/>
    <p:sldId id="265" r:id="rId14"/>
    <p:sldId id="268" r:id="rId15"/>
    <p:sldId id="267" r:id="rId16"/>
    <p:sldId id="272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ict"/><Relationship Id="rId4" Type="http://schemas.openxmlformats.org/officeDocument/2006/relationships/image" Target="../media/image9.pict"/><Relationship Id="rId1" Type="http://schemas.openxmlformats.org/officeDocument/2006/relationships/image" Target="../media/image6.pict"/><Relationship Id="rId2" Type="http://schemas.openxmlformats.org/officeDocument/2006/relationships/image" Target="../media/image7.pict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ict"/><Relationship Id="rId4" Type="http://schemas.openxmlformats.org/officeDocument/2006/relationships/image" Target="../media/image13.pict"/><Relationship Id="rId1" Type="http://schemas.openxmlformats.org/officeDocument/2006/relationships/image" Target="../media/image10.pict"/><Relationship Id="rId2" Type="http://schemas.openxmlformats.org/officeDocument/2006/relationships/image" Target="../media/image1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5822FB46-FB7B-4879-9B1A-EE9F4DE9AFD3}" type="slidenum">
              <a:rPr/>
              <a:pPr/>
              <a:t>‹#›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9306C045-1A1E-5148-94B1-31A15AC1AECC}" type="datetimeFigureOut">
              <a:rPr lang="en-US" smtClean="0"/>
              <a:pPr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rect.ed.gov/calc.html" TargetMode="External"/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2.bin"/><Relationship Id="rId6" Type="http://schemas.openxmlformats.org/officeDocument/2006/relationships/oleObject" Target="../embeddings/Microsoft_Equation3.bin"/><Relationship Id="rId7" Type="http://schemas.openxmlformats.org/officeDocument/2006/relationships/oleObject" Target="../embeddings/Microsoft_Equation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rect.ed.gov/calc.html" TargetMode="External"/><Relationship Id="rId4" Type="http://schemas.openxmlformats.org/officeDocument/2006/relationships/oleObject" Target="../embeddings/Microsoft_Equation5.bin"/><Relationship Id="rId5" Type="http://schemas.openxmlformats.org/officeDocument/2006/relationships/oleObject" Target="../embeddings/Microsoft_Equation6.bin"/><Relationship Id="rId6" Type="http://schemas.openxmlformats.org/officeDocument/2006/relationships/oleObject" Target="../embeddings/Microsoft_Equation7.bin"/><Relationship Id="rId7" Type="http://schemas.openxmlformats.org/officeDocument/2006/relationships/oleObject" Target="../embeddings/Microsoft_Equation8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c.edu/" TargetMode="External"/><Relationship Id="rId4" Type="http://schemas.openxmlformats.org/officeDocument/2006/relationships/hyperlink" Target="http://www.direct.ed.gov/calc.html" TargetMode="External"/><Relationship Id="rId5" Type="http://schemas.openxmlformats.org/officeDocument/2006/relationships/hyperlink" Target="http://www.bc.edu/offices/stserv/ltrcost.html%23undergrad" TargetMode="External"/><Relationship Id="rId6" Type="http://schemas.openxmlformats.org/officeDocument/2006/relationships/hyperlink" Target="http://www.becomeopedia.com/how-to/become-a-human-resources-manager.php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ankrate.com/calculators/college-planning/loan-calculator.asp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umaine.edu/?src=AdWords&amp;ad=52755&amp;network=Search&amp;kw=university%20of%20maine&amp;st" TargetMode="External"/><Relationship Id="rId4" Type="http://schemas.openxmlformats.org/officeDocument/2006/relationships/hyperlink" Target="http://umaine.edu/bursar/tuition-and-fees/" TargetMode="External"/><Relationship Id="rId5" Type="http://schemas.openxmlformats.org/officeDocument/2006/relationships/hyperlink" Target="http://careerplanning.about.com/od/occupations/p/writer_editor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ls.gov/oco/ocos021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ankrate.com/calculators/college-planning/loan-calculator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careerplanning.about.com/od/occupations/p/writer_editor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becomeopedia.com/how-to/become-a-human-resources-manager.php" TargetMode="External"/><Relationship Id="rId3" Type="http://schemas.openxmlformats.org/officeDocument/2006/relationships/hyperlink" Target="http://www.bls.gov/oco/ocos021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bc.edu/offices/stserv/ltrcost.html%23undergrad" TargetMode="External"/><Relationship Id="rId3" Type="http://schemas.openxmlformats.org/officeDocument/2006/relationships/hyperlink" Target="http://www.bc.edu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umaine.edu/stuaid/costs-at-umaine-2/" TargetMode="External"/><Relationship Id="rId3" Type="http://schemas.openxmlformats.org/officeDocument/2006/relationships/hyperlink" Target="http://umaine.edu/?src=AdWords&amp;ad=52755&amp;network=Search&amp;kw=university%20of%20maine&amp;st=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 for </a:t>
            </a:r>
            <a:br>
              <a:rPr lang="en-US" dirty="0" smtClean="0"/>
            </a:br>
            <a:r>
              <a:rPr lang="en-US" dirty="0" smtClean="0"/>
              <a:t>Susan Smith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Compiled by Samantha Garnett</a:t>
            </a:r>
          </a:p>
          <a:p>
            <a:r>
              <a:rPr lang="en-US" dirty="0" smtClean="0"/>
              <a:t>Senior Financial Advisor</a:t>
            </a:r>
          </a:p>
          <a:p>
            <a:r>
              <a:rPr lang="en-US" dirty="0" smtClean="0"/>
              <a:t>Future Planners, Inc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Contribution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Family Contribution</a:t>
            </a:r>
          </a:p>
          <a:p>
            <a:pPr lvl="1"/>
            <a:r>
              <a:rPr lang="en-US" dirty="0" smtClean="0"/>
              <a:t>Annual Family Contribution of $6,000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Scholarship Contribution</a:t>
            </a:r>
          </a:p>
          <a:p>
            <a:pPr lvl="1"/>
            <a:r>
              <a:rPr lang="en-US" dirty="0" smtClean="0"/>
              <a:t>Annual Scholarship Contribution of $4,000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Combined Annual Contribution</a:t>
            </a:r>
          </a:p>
          <a:p>
            <a:pPr lvl="1"/>
            <a:r>
              <a:rPr lang="en-US" dirty="0" smtClean="0"/>
              <a:t>$10,000 annually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Adjusted Cost Option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of four year degree</a:t>
            </a:r>
          </a:p>
          <a:p>
            <a:pPr lvl="1"/>
            <a:r>
              <a:rPr lang="en-US" dirty="0" smtClean="0"/>
              <a:t>$57,000 × 4 = $228,000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Combined financial contribution over four years</a:t>
            </a:r>
          </a:p>
          <a:p>
            <a:pPr lvl="1"/>
            <a:r>
              <a:rPr lang="en-US" dirty="0" smtClean="0"/>
              <a:t>$10,000 × 4 = $40,000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Adjusted cost of four year degree</a:t>
            </a:r>
          </a:p>
          <a:p>
            <a:pPr lvl="1"/>
            <a:r>
              <a:rPr lang="en-US" dirty="0" smtClean="0"/>
              <a:t>$228,000 - $40,000 = $188,000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Adjusted Cost Option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057400"/>
            <a:ext cx="6197600" cy="3840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Cost of Bachelor’s Degree and Master’s Degree</a:t>
            </a:r>
          </a:p>
          <a:p>
            <a:pPr lvl="1"/>
            <a:r>
              <a:rPr lang="en-US" dirty="0" smtClean="0"/>
              <a:t>$22,796 × 4 = $91,184</a:t>
            </a:r>
          </a:p>
          <a:p>
            <a:pPr lvl="1"/>
            <a:r>
              <a:rPr lang="en-US" dirty="0" smtClean="0"/>
              <a:t>$22,874 × 2 = $45,748</a:t>
            </a:r>
          </a:p>
          <a:p>
            <a:pPr lvl="1"/>
            <a:r>
              <a:rPr lang="en-US" dirty="0" smtClean="0"/>
              <a:t>Total = $136,932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Combined financial contribution over four years</a:t>
            </a:r>
          </a:p>
          <a:p>
            <a:pPr lvl="1"/>
            <a:r>
              <a:rPr lang="en-US" dirty="0" smtClean="0"/>
              <a:t>$10,000 × 6 = $60,000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Adjusted cost of four year degree</a:t>
            </a:r>
          </a:p>
          <a:p>
            <a:pPr lvl="1"/>
            <a:r>
              <a:rPr lang="en-US" dirty="0" smtClean="0"/>
              <a:t>$136,932 - $60,000 = $76,932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Monthly Debt to Income Ratio Option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Loan End Amount (over a 20 year term with a </a:t>
            </a:r>
            <a:r>
              <a:rPr lang="en-US" dirty="0" smtClean="0">
                <a:hlinkClick r:id="rId3"/>
              </a:rPr>
              <a:t>3.4% interest rate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Monthly Loan Payment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Monthly Gross Income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Monthly Debt-to-Income Ratio</a:t>
            </a:r>
            <a:endParaRPr lang="en-US" dirty="0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5410200" y="2743200"/>
          <a:ext cx="1295400" cy="910829"/>
        </p:xfrm>
        <a:graphic>
          <a:graphicData uri="http://schemas.openxmlformats.org/presentationml/2006/ole">
            <p:oleObj spid="_x0000_s24580" name="Equation" r:id="rId4" imgW="812800" imgH="571500" progId="Equation.3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523998" y="3200400"/>
          <a:ext cx="2484074" cy="803671"/>
        </p:xfrm>
        <a:graphic>
          <a:graphicData uri="http://schemas.openxmlformats.org/presentationml/2006/ole">
            <p:oleObj spid="_x0000_s24582" name="Equation" r:id="rId5" imgW="1295400" imgH="419100" progId="Equation.3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523998" y="4571999"/>
          <a:ext cx="1828802" cy="1092821"/>
        </p:xfrm>
        <a:graphic>
          <a:graphicData uri="http://schemas.openxmlformats.org/presentationml/2006/ole">
            <p:oleObj spid="_x0000_s24583" name="Equation" r:id="rId6" imgW="1041400" imgH="622300" progId="Equation.3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5410200" y="4571998"/>
          <a:ext cx="1676400" cy="908891"/>
        </p:xfrm>
        <a:graphic>
          <a:graphicData uri="http://schemas.openxmlformats.org/presentationml/2006/ole">
            <p:oleObj spid="_x0000_s24584" name="Equation" r:id="rId7" imgW="1054100" imgH="571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Monthly Debt to Income Ratio Option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Loan End Amount (over a 20 year term with a </a:t>
            </a:r>
            <a:r>
              <a:rPr lang="en-US" dirty="0" smtClean="0">
                <a:hlinkClick r:id="rId3"/>
              </a:rPr>
              <a:t>3.4% interest rate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Monthly Loan Payment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Monthly Gross Income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Monthly Debt-to-Income Ratio</a:t>
            </a:r>
            <a:endParaRPr lang="en-US" dirty="0"/>
          </a:p>
        </p:txBody>
      </p:sp>
      <p:graphicFrame>
        <p:nvGraphicFramePr>
          <p:cNvPr id="27658" name="Object 10"/>
          <p:cNvGraphicFramePr>
            <a:graphicFrameLocks noChangeAspect="1"/>
          </p:cNvGraphicFramePr>
          <p:nvPr/>
        </p:nvGraphicFramePr>
        <p:xfrm>
          <a:off x="5410200" y="2743200"/>
          <a:ext cx="1448356" cy="917972"/>
        </p:xfrm>
        <a:graphic>
          <a:graphicData uri="http://schemas.openxmlformats.org/presentationml/2006/ole">
            <p:oleObj spid="_x0000_s27658" name="Equation" r:id="rId4" imgW="901700" imgH="571500" progId="Equation.3">
              <p:embed/>
            </p:oleObj>
          </a:graphicData>
        </a:graphic>
      </p:graphicFrame>
      <p:graphicFrame>
        <p:nvGraphicFramePr>
          <p:cNvPr id="27662" name="Object 14"/>
          <p:cNvGraphicFramePr>
            <a:graphicFrameLocks noChangeAspect="1"/>
          </p:cNvGraphicFramePr>
          <p:nvPr/>
        </p:nvGraphicFramePr>
        <p:xfrm>
          <a:off x="1523995" y="3086100"/>
          <a:ext cx="2549236" cy="876300"/>
        </p:xfrm>
        <a:graphic>
          <a:graphicData uri="http://schemas.openxmlformats.org/presentationml/2006/ole">
            <p:oleObj spid="_x0000_s27662" name="Equation" r:id="rId5" imgW="1219200" imgH="419100" progId="Equation.3">
              <p:embed/>
            </p:oleObj>
          </a:graphicData>
        </a:graphic>
      </p:graphicFrame>
      <p:graphicFrame>
        <p:nvGraphicFramePr>
          <p:cNvPr id="27663" name="Object 15"/>
          <p:cNvGraphicFramePr>
            <a:graphicFrameLocks noChangeAspect="1"/>
          </p:cNvGraphicFramePr>
          <p:nvPr/>
        </p:nvGraphicFramePr>
        <p:xfrm>
          <a:off x="1523994" y="4571998"/>
          <a:ext cx="2057406" cy="1214613"/>
        </p:xfrm>
        <a:graphic>
          <a:graphicData uri="http://schemas.openxmlformats.org/presentationml/2006/ole">
            <p:oleObj spid="_x0000_s27663" name="Equation" r:id="rId6" imgW="1054100" imgH="622300" progId="Equation.3">
              <p:embed/>
            </p:oleObj>
          </a:graphicData>
        </a:graphic>
      </p:graphicFrame>
      <p:graphicFrame>
        <p:nvGraphicFramePr>
          <p:cNvPr id="27664" name="Object 16"/>
          <p:cNvGraphicFramePr>
            <a:graphicFrameLocks noChangeAspect="1"/>
          </p:cNvGraphicFramePr>
          <p:nvPr/>
        </p:nvGraphicFramePr>
        <p:xfrm>
          <a:off x="5410200" y="4571998"/>
          <a:ext cx="2057400" cy="1115458"/>
        </p:xfrm>
        <a:graphic>
          <a:graphicData uri="http://schemas.openxmlformats.org/presentationml/2006/ole">
            <p:oleObj spid="_x0000_s27664" name="Equation" r:id="rId7" imgW="1054100" imgH="571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178800" cy="3840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	As a result of analyzing and comparing both career and post-secondary education paths favored by Ms. Smith, I recommend that Ms. Smith attend the University of Maine and pursue a career in human resources management. </a:t>
            </a:r>
          </a:p>
          <a:p>
            <a:pPr>
              <a:buNone/>
            </a:pPr>
            <a:r>
              <a:rPr lang="en-US" dirty="0" smtClean="0"/>
              <a:t>		From a financial standpoint, Ms. Smith will have a much lower debt burden from attending University of Maine, despite the fact that she will attend graduate school there as well. Working as a human resources manager will also generate a higher gross income, reducing her debt-to-income ratio.</a:t>
            </a:r>
          </a:p>
          <a:p>
            <a:pPr>
              <a:buNone/>
            </a:pPr>
            <a:r>
              <a:rPr lang="en-US" dirty="0" smtClean="0"/>
              <a:t>		Should Ms. Smith decide to pursue a career as a magazine editor, I recommend that she attend a post-secondary institution that is more affordable than Boston College.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2286000"/>
            <a:ext cx="8255000" cy="38401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Amortization Schedule Calculator -- </a:t>
            </a:r>
            <a:r>
              <a:rPr lang="en-US" dirty="0" err="1" smtClean="0"/>
              <a:t>Bankrate.com</a:t>
            </a:r>
            <a:r>
              <a:rPr lang="en-US" dirty="0" smtClean="0"/>
              <a:t>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2"/>
              </a:rPr>
              <a:t>http://www.bankrate.com/calculators/college-planning/loan-</a:t>
            </a:r>
            <a:r>
              <a:rPr lang="en-US" dirty="0" smtClean="0">
                <a:hlinkClick r:id="rId2"/>
              </a:rPr>
              <a:t>calculator.aspx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Boston </a:t>
            </a:r>
            <a:r>
              <a:rPr lang="en-US" dirty="0" smtClean="0"/>
              <a:t>College.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3"/>
              </a:rPr>
              <a:t>http://www.bc.edu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Direct </a:t>
            </a:r>
            <a:r>
              <a:rPr lang="en-US" dirty="0" smtClean="0"/>
              <a:t>Loans—Calculators and Interest Rates.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4"/>
              </a:rPr>
              <a:t>http://www.direct.ed.gov/</a:t>
            </a:r>
            <a:r>
              <a:rPr lang="en-US" dirty="0" smtClean="0">
                <a:hlinkClick r:id="rId4"/>
              </a:rPr>
              <a:t>calc.html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Financial </a:t>
            </a:r>
            <a:r>
              <a:rPr lang="en-US" dirty="0" smtClean="0"/>
              <a:t>Aid Award Letter Info: Cost of Attendance - Office of Student Services - Boston College.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5"/>
              </a:rPr>
              <a:t>http://www.bc.edu/offices/stserv/ltrcost.html#</a:t>
            </a:r>
            <a:r>
              <a:rPr lang="en-US" dirty="0" smtClean="0">
                <a:hlinkClick r:id="rId5"/>
              </a:rPr>
              <a:t>undergrad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How </a:t>
            </a:r>
            <a:r>
              <a:rPr lang="en-US" dirty="0" smtClean="0"/>
              <a:t>to Become a Human Resources Manager - </a:t>
            </a:r>
            <a:r>
              <a:rPr lang="en-US" dirty="0" err="1" smtClean="0"/>
              <a:t>Becomeopedia.com</a:t>
            </a:r>
            <a:r>
              <a:rPr lang="en-US" dirty="0" smtClean="0"/>
              <a:t>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6"/>
              </a:rPr>
              <a:t>http://www.becomeopedia.com/how-to/become-a-human-resources-</a:t>
            </a:r>
            <a:r>
              <a:rPr lang="en-US" dirty="0" smtClean="0">
                <a:hlinkClick r:id="rId6"/>
              </a:rPr>
              <a:t>manager.php</a:t>
            </a:r>
            <a:endParaRPr lang="en-US" dirty="0" smtClean="0"/>
          </a:p>
          <a:p>
            <a:pPr>
              <a:buNone/>
            </a:pPr>
            <a:endParaRPr lang="en-US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>
              <a:buNone/>
            </a:pPr>
            <a:endParaRPr lang="en-US" u="sng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</a:t>
            </a:r>
            <a:r>
              <a:rPr lang="en-US" dirty="0" smtClean="0"/>
              <a:t>Cited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2286000"/>
            <a:ext cx="8255000" cy="3840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Human Resources, Training, and Labor Relations Managers and Specialists.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2"/>
              </a:rPr>
              <a:t>http://www.bls.gov/oco/ocos021.</a:t>
            </a:r>
            <a:r>
              <a:rPr lang="en-US" dirty="0" smtClean="0">
                <a:hlinkClick r:id="rId2"/>
              </a:rPr>
              <a:t>htm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/>
              <a:t>University of Maine.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3"/>
              </a:rPr>
              <a:t>http://umaine.edu/?src=AdWords&amp;ad=52755&amp;network=Search&amp;kw=university%20of%20maine&amp;</a:t>
            </a:r>
            <a:r>
              <a:rPr lang="en-US" dirty="0" smtClean="0">
                <a:hlinkClick r:id="rId3"/>
              </a:rPr>
              <a:t>st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/>
              <a:t>University of Maine - Bursar’s Office - Tuition and Fees.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4"/>
              </a:rPr>
              <a:t>http://umaine.edu/bursar/tuition-and-fees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Writer </a:t>
            </a:r>
            <a:r>
              <a:rPr lang="en-US" dirty="0" smtClean="0"/>
              <a:t>and Editor - Career Information. (</a:t>
            </a:r>
            <a:r>
              <a:rPr lang="en-US" dirty="0" err="1" smtClean="0"/>
              <a:t>n.d</a:t>
            </a:r>
            <a:r>
              <a:rPr lang="en-US" dirty="0" smtClean="0"/>
              <a:t>.). Retrieved November 18, 2011, from </a:t>
            </a:r>
            <a:r>
              <a:rPr lang="en-US" dirty="0" smtClean="0">
                <a:hlinkClick r:id="rId5"/>
              </a:rPr>
              <a:t>http://careerplanning.about.com/od/occupations/p/</a:t>
            </a:r>
            <a:r>
              <a:rPr lang="en-US" dirty="0" smtClean="0">
                <a:hlinkClick r:id="rId5"/>
              </a:rPr>
              <a:t>writer_editor.htm</a:t>
            </a:r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3930"/>
            <a:ext cx="7035800" cy="4346870"/>
          </a:xfrm>
        </p:spPr>
        <p:txBody>
          <a:bodyPr>
            <a:normAutofit/>
          </a:bodyPr>
          <a:lstStyle/>
          <a:p>
            <a:r>
              <a:rPr lang="en-US" dirty="0" smtClean="0"/>
              <a:t>Post-secondary and career decisions can be overwhelming for high school students </a:t>
            </a:r>
          </a:p>
          <a:p>
            <a:r>
              <a:rPr lang="en-US" dirty="0" smtClean="0"/>
              <a:t>Many students are unwitting of the long-term financial implications of these decisions</a:t>
            </a:r>
          </a:p>
          <a:p>
            <a:pPr lvl="1"/>
            <a:r>
              <a:rPr lang="en-US" dirty="0" smtClean="0">
                <a:hlinkClick r:id="rId2"/>
              </a:rPr>
              <a:t>Consider</a:t>
            </a:r>
            <a:r>
              <a:rPr lang="en-US" dirty="0" smtClean="0"/>
              <a:t> the impact of factors like interest, time and principal on loan payments and pay off amounts</a:t>
            </a:r>
          </a:p>
          <a:p>
            <a:pPr lvl="1"/>
            <a:r>
              <a:rPr lang="en-US" dirty="0" smtClean="0"/>
              <a:t>Use the loan calculator found in the link above to investigate the impact of these variables</a:t>
            </a:r>
          </a:p>
          <a:p>
            <a:pPr lvl="1"/>
            <a:r>
              <a:rPr lang="en-US" dirty="0" smtClean="0"/>
              <a:t>Also, consider the money-saving impacts of adding extra payments per year or one-time payments to your loan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3930"/>
            <a:ext cx="7035800" cy="4346870"/>
          </a:xfrm>
        </p:spPr>
        <p:txBody>
          <a:bodyPr>
            <a:normAutofit/>
          </a:bodyPr>
          <a:lstStyle/>
          <a:p>
            <a:r>
              <a:rPr lang="en-US" dirty="0" smtClean="0"/>
              <a:t>Wise decisions are best made when considering:</a:t>
            </a:r>
          </a:p>
          <a:p>
            <a:pPr lvl="1"/>
            <a:r>
              <a:rPr lang="en-US" dirty="0" smtClean="0"/>
              <a:t>Relevant interests</a:t>
            </a:r>
          </a:p>
          <a:p>
            <a:pPr lvl="1"/>
            <a:r>
              <a:rPr lang="en-US" dirty="0" smtClean="0"/>
              <a:t>Educational requirements</a:t>
            </a:r>
          </a:p>
          <a:p>
            <a:pPr lvl="1"/>
            <a:r>
              <a:rPr lang="en-US" dirty="0" smtClean="0"/>
              <a:t>Financial implications</a:t>
            </a:r>
          </a:p>
          <a:p>
            <a:pPr lvl="2"/>
            <a:r>
              <a:rPr lang="en-US" dirty="0" smtClean="0"/>
              <a:t>Potential Income</a:t>
            </a:r>
          </a:p>
          <a:p>
            <a:pPr lvl="2"/>
            <a:r>
              <a:rPr lang="en-US" dirty="0" smtClean="0"/>
              <a:t>Potential Expenditures for Education</a:t>
            </a:r>
          </a:p>
          <a:p>
            <a:pPr lvl="1"/>
            <a:r>
              <a:rPr lang="en-US" dirty="0" smtClean="0"/>
              <a:t>Professional advice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Option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Magazine Editor</a:t>
            </a:r>
          </a:p>
          <a:p>
            <a:pPr lvl="1"/>
            <a:r>
              <a:rPr lang="en-US" dirty="0" smtClean="0"/>
              <a:t>Dominant Interest Category: Enterprising,</a:t>
            </a:r>
          </a:p>
          <a:p>
            <a:pPr lvl="1">
              <a:buNone/>
            </a:pPr>
            <a:r>
              <a:rPr lang="en-US" dirty="0" smtClean="0"/>
              <a:t>Secondary Interest Categories: Social and Artistic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Necessary Skill Strengths: Verbal, </a:t>
            </a:r>
          </a:p>
          <a:p>
            <a:pPr lvl="1">
              <a:buNone/>
            </a:pPr>
            <a:r>
              <a:rPr lang="en-US" dirty="0" smtClean="0"/>
              <a:t>Moderate Skills Needed: Math, Science and Technology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Option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Resources Manager</a:t>
            </a:r>
          </a:p>
          <a:p>
            <a:pPr lvl="1"/>
            <a:r>
              <a:rPr lang="en-US" dirty="0" smtClean="0"/>
              <a:t>Dominant Interest Category: Social,</a:t>
            </a:r>
          </a:p>
          <a:p>
            <a:pPr lvl="1">
              <a:buNone/>
            </a:pPr>
            <a:r>
              <a:rPr lang="en-US" dirty="0" smtClean="0"/>
              <a:t>Secondary Interest Categories: Enterprising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Necessary Skill Strengths: Verbal, </a:t>
            </a:r>
          </a:p>
          <a:p>
            <a:pPr lvl="1">
              <a:buNone/>
            </a:pPr>
            <a:r>
              <a:rPr lang="en-US" dirty="0" smtClean="0"/>
              <a:t>Moderate Skills Needed: Math, Science and Technology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Magazine Editor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Required Education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Four year degree in English, Journalism or Liberal Arts</a:t>
            </a:r>
          </a:p>
          <a:p>
            <a:r>
              <a:rPr lang="en-US" dirty="0" smtClean="0">
                <a:hlinkClick r:id="rId2"/>
              </a:rPr>
              <a:t>Career Planning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Annual Median Income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dirty="0" smtClean="0"/>
              <a:t>$50,800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Resources Manager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Required Education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Four year degree and masters degree  in human resources management, administration or business management </a:t>
            </a:r>
          </a:p>
          <a:p>
            <a:r>
              <a:rPr lang="en-US" dirty="0" smtClean="0">
                <a:hlinkClick r:id="rId2"/>
              </a:rPr>
              <a:t>becomeopedia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Annual Median Income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$96,130</a:t>
            </a:r>
          </a:p>
          <a:p>
            <a:r>
              <a:rPr lang="en-US" dirty="0" smtClean="0">
                <a:hlinkClick r:id="rId3"/>
              </a:rPr>
              <a:t>Bureau of Labor Statistics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Post-Secondary Education Option 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Yearly = </a:t>
            </a:r>
            <a:r>
              <a:rPr dirty="0" smtClean="0"/>
              <a:t>$57,000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Cost of Attendance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 smtClean="0"/>
              <a:t>Cost of four year degree</a:t>
            </a:r>
          </a:p>
          <a:p>
            <a:r>
              <a:rPr lang="en-US" dirty="0" smtClean="0"/>
              <a:t>$57,000 × 4 = $228,000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Boston College</a:t>
            </a:r>
          </a:p>
          <a:p>
            <a:r>
              <a:rPr lang="en-US" dirty="0" smtClean="0">
                <a:hlinkClick r:id="rId3"/>
              </a:rPr>
              <a:t>Take a 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Post-Secondary Education Option 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Undergraduate Yearly =</a:t>
            </a:r>
            <a:r>
              <a:rPr b="1" dirty="0" smtClean="0"/>
              <a:t>$22,796</a:t>
            </a:r>
            <a:endParaRPr lang="en-US" b="1" dirty="0" smtClean="0"/>
          </a:p>
          <a:p>
            <a:r>
              <a:rPr lang="en-US" b="1" dirty="0" smtClean="0"/>
              <a:t>Graduate Yearly = </a:t>
            </a:r>
            <a:r>
              <a:rPr b="1" dirty="0" smtClean="0"/>
              <a:t>$22,874</a:t>
            </a:r>
            <a:endParaRPr lang="en-US" b="1" dirty="0" smtClean="0"/>
          </a:p>
          <a:p>
            <a:r>
              <a:rPr lang="en-US" dirty="0" smtClean="0">
                <a:hlinkClick r:id="rId2"/>
              </a:rPr>
              <a:t>Cost of Attendance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Cost of Bachelor’s Degree and Master’s Degree</a:t>
            </a:r>
          </a:p>
          <a:p>
            <a:r>
              <a:rPr lang="en-US" dirty="0" smtClean="0"/>
              <a:t>$22,796 × 4 = $91,184</a:t>
            </a:r>
          </a:p>
          <a:p>
            <a:r>
              <a:rPr lang="en-US" dirty="0" smtClean="0"/>
              <a:t>$22,874 × 2 = $45,748</a:t>
            </a:r>
          </a:p>
          <a:p>
            <a:r>
              <a:rPr lang="en-US" dirty="0" smtClean="0"/>
              <a:t>Total = $136,932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University of Maine</a:t>
            </a:r>
          </a:p>
          <a:p>
            <a:r>
              <a:rPr lang="en-US" dirty="0" smtClean="0">
                <a:hlinkClick r:id="rId3"/>
              </a:rPr>
              <a:t>Take a 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1288</TotalTime>
  <Words>980</Words>
  <Application>Microsoft Macintosh PowerPoint</Application>
  <PresentationFormat>On-screen Show (4:3)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Codex</vt:lpstr>
      <vt:lpstr>Equation</vt:lpstr>
      <vt:lpstr>Recommendations for  Susan Smith</vt:lpstr>
      <vt:lpstr>Problem and Plan</vt:lpstr>
      <vt:lpstr>Problem and Plan</vt:lpstr>
      <vt:lpstr>Career Option 1</vt:lpstr>
      <vt:lpstr>Career Option 2</vt:lpstr>
      <vt:lpstr>Magazine Editor</vt:lpstr>
      <vt:lpstr>Human Resources Manager</vt:lpstr>
      <vt:lpstr>Post-Secondary Education Option 1</vt:lpstr>
      <vt:lpstr>Post-Secondary Education Option 2</vt:lpstr>
      <vt:lpstr>Financial Contribution</vt:lpstr>
      <vt:lpstr>Adjusted Cost Option 1</vt:lpstr>
      <vt:lpstr>Adjusted Cost Option 2</vt:lpstr>
      <vt:lpstr>Projected Monthly Debt to Income Ratio Option 1</vt:lpstr>
      <vt:lpstr>Projected Monthly Debt to Income Ratio Option 2</vt:lpstr>
      <vt:lpstr>Recommendation</vt:lpstr>
      <vt:lpstr>Works Cited</vt:lpstr>
      <vt:lpstr>Works Cited (continued)</vt:lpstr>
    </vt:vector>
  </TitlesOfParts>
  <Company>Lewiston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Recommendations for  Susan Smith</dc:title>
  <dc:creator>Samantha Wilson</dc:creator>
  <cp:lastModifiedBy>Samantha Wilson</cp:lastModifiedBy>
  <cp:revision>96</cp:revision>
  <dcterms:created xsi:type="dcterms:W3CDTF">2011-11-18T23:40:07Z</dcterms:created>
  <dcterms:modified xsi:type="dcterms:W3CDTF">2011-11-18T23:52:01Z</dcterms:modified>
</cp:coreProperties>
</file>